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0D7902-C7AF-4DBC-860E-20EE43B9590B}">
  <a:tblStyle styleId="{EF0D7902-C7AF-4DBC-860E-20EE43B959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제주시 홈페이지에서 제공하는 제주시내 주차장 현황으로, 공영 유료 주차장이 25개, 공영 무료 주차장이 218개, 민영 주차장이 73개로 총 316개의 주차장을 확인했고, 각 주차장의 주소, 면수 등의 정보를 얻을 수 있었음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저  순서대로 상관성이 높음!</a:t>
            </a:r>
            <a:endParaRPr/>
          </a:p>
        </p:txBody>
      </p:sp>
      <p:sp>
        <p:nvSpPr>
          <p:cNvPr id="224" name="Google Shape;2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400"/>
              <a:t>k-means 모델은 변수들의 범위가 크고 작음에 민감하므로</a:t>
            </a:r>
            <a:r>
              <a:rPr lang="ko-KR"/>
              <a:t> 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변수들의 범위가 같은 크기를 갖도록 스케일링 진행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lvl="0" indent="0" algn="l" rtl="0">
              <a:lnSpc>
                <a:spcPct val="180000"/>
              </a:lnSpc>
              <a:spcBef>
                <a:spcPts val="1400"/>
              </a:spcBef>
              <a:spcAft>
                <a:spcPts val="1400"/>
              </a:spcAft>
              <a:buSzPts val="1100"/>
              <a:buNone/>
            </a:pPr>
            <a:r>
              <a:rPr lang="ko-KR" sz="1400">
                <a:solidFill>
                  <a:schemeClr val="dk1"/>
                </a:solidFill>
              </a:rPr>
              <a:t>inertia value는 군집의 응집도를 나타내는 값. 이 값이 작을수록 응집도가 높게 군집화가 잘 되었다고 평가할 수 있음. 클러스터가 3이후에 일정한 변화를 이루고 있기 때문에 가장 적절한 클러스터 개수는 3개로 판단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각 독립변수들의 p-value 들을 확인한 결과 사업체수, 카드이용자수 순으로 영향이 컸고,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두 독립변수들로 회귀식을 세움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위 모델의 F통계량은 0.05보다 작기 때문에 통계적으로 유의하다고 간주됨</a:t>
            </a:r>
            <a:endParaRPr/>
          </a:p>
        </p:txBody>
      </p:sp>
      <p:sp>
        <p:nvSpPr>
          <p:cNvPr id="279" name="Google Shape;2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회귀식에 독립변수들을 대입하여 계산한 결과</a:t>
            </a:r>
            <a:endParaRPr/>
          </a:p>
        </p:txBody>
      </p:sp>
      <p:sp>
        <p:nvSpPr>
          <p:cNvPr id="292" name="Google Shape;2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ko-KR"/>
              <a:t>전체 주차장을 Blue로 표시했고, 1차적으로 행정동과 면수에 따라 1차적으로 입지를 필터링하여 Yellow로 표시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ko-KR"/>
              <a:t>그리고 최종적으로 주변의 기존 복층주차장과의 거리가 2km 이상이 곳을 추려서 4곳의 주차장을 선정함(Red)</a:t>
            </a:r>
            <a:endParaRPr/>
          </a:p>
        </p:txBody>
      </p:sp>
      <p:sp>
        <p:nvSpPr>
          <p:cNvPr id="309" name="Google Shape;3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934e08cbf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ko-KR"/>
              <a:t>전체 주차장을 Blue로 표시했고, 1차적으로 행정동과 면수에 따라 1차적으로 입지를 필터링하여 Yellow로 표시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ko-KR"/>
              <a:t>그리고 최종적으로 주변의 기존 복층주차장과의 거리가 2km 이상이 곳을 추려서 4곳의 주차장을 선정함(Red)</a:t>
            </a:r>
            <a:endParaRPr/>
          </a:p>
        </p:txBody>
      </p:sp>
      <p:sp>
        <p:nvSpPr>
          <p:cNvPr id="319" name="Google Shape;319;g9934e08cbf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ko-KR">
                <a:solidFill>
                  <a:schemeClr val="dk1"/>
                </a:solidFill>
              </a:rPr>
              <a:t>행정동 경계(국가교통DB)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ko-KR">
                <a:solidFill>
                  <a:schemeClr val="dk1"/>
                </a:solidFill>
              </a:rPr>
              <a:t>도로링크(국가교통DB)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ko-KR">
                <a:solidFill>
                  <a:schemeClr val="dk1"/>
                </a:solidFill>
              </a:rPr>
              <a:t>POI(공공데이터허브)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ko-KR">
                <a:solidFill>
                  <a:schemeClr val="dk1"/>
                </a:solidFill>
              </a:rPr>
              <a:t>의 3개 레이어와 최종입지 좌표를 전부 종합하여 시각화함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복층화를 3층으로 했다고 가정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3" name="Google Shape;3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934e08cb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9934e08cb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제주도 현황 </a:t>
            </a: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ejumbc.com/article/0bVToqZ3pir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jejusi.go.kr/field/traffic/parkingmap.do" TargetMode="External"/><Relationship Id="rId5" Type="http://schemas.openxmlformats.org/officeDocument/2006/relationships/hyperlink" Target="https://www.huffingtonpost.kr/entry/story_kr_5c0e150de4b0a606a9aa32a0" TargetMode="External"/><Relationship Id="rId4" Type="http://schemas.openxmlformats.org/officeDocument/2006/relationships/hyperlink" Target="http://www.jemin.com/news/articleView.html?idxno=65670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865710" y="2587808"/>
            <a:ext cx="7412580" cy="112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5400"/>
              <a:buFont typeface="Calibri"/>
              <a:buNone/>
            </a:pPr>
            <a:r>
              <a:rPr lang="ko-KR" sz="5400" b="1">
                <a:solidFill>
                  <a:srgbClr val="1F4E79"/>
                </a:solidFill>
                <a:latin typeface="Calibri"/>
                <a:ea typeface="Calibri"/>
                <a:cs typeface="Calibri"/>
                <a:sym typeface="Calibri"/>
              </a:rPr>
              <a:t>공영주차장 복층화 </a:t>
            </a:r>
            <a:r>
              <a:rPr lang="ko-KR" sz="54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최적입지 분석 및 선정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584605" y="5228764"/>
            <a:ext cx="3974789" cy="53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sz="1600" b="1"/>
              <a:t>•김대현     •김민우     • 박솔이     •박재영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sz="1600" b="1"/>
              <a:t>•임한솔     •정재영     • 허윤성     •현경수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ko-KR"/>
            </a:br>
            <a:r>
              <a:rPr lang="ko-KR"/>
              <a:t> 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95795" y="534753"/>
            <a:ext cx="1254035" cy="326572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2020. 09. 25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13"/>
          <p:cNvCxnSpPr/>
          <p:nvPr/>
        </p:nvCxnSpPr>
        <p:spPr>
          <a:xfrm>
            <a:off x="1343298" y="4038660"/>
            <a:ext cx="6657703" cy="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3"/>
          <p:cNvSpPr txBox="1"/>
          <p:nvPr/>
        </p:nvSpPr>
        <p:spPr>
          <a:xfrm>
            <a:off x="3294308" y="4365801"/>
            <a:ext cx="25553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제주 1반 – 2조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559600" y="2083600"/>
            <a:ext cx="78867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 sz="2500" b="1">
                <a:solidFill>
                  <a:srgbClr val="2E75B5"/>
                </a:solidFill>
              </a:rPr>
              <a:t>주차난 문제를 완화하기 위해 빅데이터 분석을 통한 효율적인 모델 구축</a:t>
            </a:r>
            <a:endParaRPr sz="2500" b="1">
              <a:solidFill>
                <a:srgbClr val="2E75B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457200" lvl="0" indent="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0" y="1098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1091825" y="976300"/>
            <a:ext cx="7210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en-US" altLang="ko-KR" sz="2700" b="1" dirty="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2700" b="1" dirty="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. 모델 개요</a:t>
            </a:r>
            <a:endParaRPr dirty="0"/>
          </a:p>
        </p:txBody>
      </p:sp>
      <p:sp>
        <p:nvSpPr>
          <p:cNvPr id="175" name="Google Shape;175;p23"/>
          <p:cNvSpPr txBox="1"/>
          <p:nvPr/>
        </p:nvSpPr>
        <p:spPr>
          <a:xfrm>
            <a:off x="894275" y="3210400"/>
            <a:ext cx="7605900" cy="3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①  유동인구의 오차를 </a:t>
            </a:r>
            <a:r>
              <a:rPr lang="ko-KR" sz="23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최소화</a:t>
            </a:r>
            <a:r>
              <a:rPr lang="ko-KR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하여</a:t>
            </a:r>
            <a:endParaRPr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3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데이터를 반영</a:t>
            </a:r>
            <a:r>
              <a:rPr lang="ko-KR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수 있는 기법 적용</a:t>
            </a:r>
            <a:endParaRPr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②지자체에서 </a:t>
            </a:r>
            <a:r>
              <a:rPr lang="ko-KR" sz="23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수집 가능한 데이터</a:t>
            </a:r>
            <a:r>
              <a:rPr lang="ko-KR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방법 적용</a:t>
            </a:r>
            <a:endParaRPr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225" y="1925275"/>
            <a:ext cx="4264800" cy="386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>
            <a:off x="0" y="1098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1091825" y="976300"/>
            <a:ext cx="7210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en-US" altLang="ko-KR" sz="2700" b="1" dirty="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2700" b="1" dirty="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. 활용 데이터 목록  - 지역 선정 • 부지 선정</a:t>
            </a:r>
            <a:endParaRPr dirty="0"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7125" y="1925275"/>
            <a:ext cx="4264800" cy="26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body" idx="1"/>
          </p:nvPr>
        </p:nvSpPr>
        <p:spPr>
          <a:xfrm>
            <a:off x="0" y="2332378"/>
            <a:ext cx="90321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87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00"/>
              <a:buChar char="•"/>
            </a:pPr>
            <a:r>
              <a:rPr lang="ko-KR" sz="2500" b="1"/>
              <a:t>주차요인 상관분석</a:t>
            </a:r>
            <a:r>
              <a:rPr lang="ko-KR" sz="2500"/>
              <a:t> : 주차환경에 영향을 미치는 요인 상관분석</a:t>
            </a:r>
            <a:endParaRPr sz="2500"/>
          </a:p>
          <a:p>
            <a:pPr marL="1371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914400" lvl="1" indent="-387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00"/>
              <a:buChar char="•"/>
            </a:pPr>
            <a:r>
              <a:rPr lang="ko-KR" sz="2500" b="1"/>
              <a:t>K-means 군집분석</a:t>
            </a:r>
            <a:r>
              <a:rPr lang="ko-KR" sz="2500"/>
              <a:t> : 지역선정을 위해서 최적의 군집분석</a:t>
            </a:r>
            <a:endParaRPr sz="2500"/>
          </a:p>
          <a:p>
            <a:pPr marL="1371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914400" lvl="1" indent="-387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00"/>
              <a:buChar char="•"/>
            </a:pPr>
            <a:r>
              <a:rPr lang="ko-KR" sz="2500" b="1"/>
              <a:t>다중회귀분석</a:t>
            </a:r>
            <a:r>
              <a:rPr lang="ko-KR" sz="2500"/>
              <a:t> : 필요한 주차 면 수를 예측하기 위한 다중회귀분석</a:t>
            </a:r>
            <a:endParaRPr sz="250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300"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3300"/>
          </a:p>
        </p:txBody>
      </p:sp>
      <p:sp>
        <p:nvSpPr>
          <p:cNvPr id="181" name="Google Shape;181;p24"/>
          <p:cNvSpPr/>
          <p:nvPr/>
        </p:nvSpPr>
        <p:spPr>
          <a:xfrm>
            <a:off x="0" y="1098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1091825" y="976300"/>
            <a:ext cx="7210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3. 주요 빅데이터 분석 방법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5"/>
          <p:cNvCxnSpPr/>
          <p:nvPr/>
        </p:nvCxnSpPr>
        <p:spPr>
          <a:xfrm>
            <a:off x="1243147" y="3617153"/>
            <a:ext cx="6657703" cy="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" name="Google Shape;188;p25"/>
          <p:cNvSpPr/>
          <p:nvPr/>
        </p:nvSpPr>
        <p:spPr>
          <a:xfrm>
            <a:off x="1243146" y="1809958"/>
            <a:ext cx="6657702" cy="1430889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분석 프로세스</a:t>
            </a:r>
            <a:endParaRPr sz="5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2860036" y="4015959"/>
            <a:ext cx="36243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835303" y="4453213"/>
            <a:ext cx="31398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ko-KR" sz="31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프로세스</a:t>
            </a:r>
            <a:endParaRPr sz="31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75" y="4629838"/>
            <a:ext cx="10763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0169" y="3739377"/>
            <a:ext cx="3624300" cy="285580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5667700" y="3877750"/>
            <a:ext cx="3476400" cy="22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현황분석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 분석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ko-KR" sz="2100" b="1">
                <a:latin typeface="Calibri"/>
                <a:ea typeface="Calibri"/>
                <a:cs typeface="Calibri"/>
                <a:sym typeface="Calibri"/>
              </a:rPr>
              <a:t>분석결과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0" y="29123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1091814" y="586500"/>
            <a:ext cx="69405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 분석프로세스 </a:t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0" y="730338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75" y="1057050"/>
            <a:ext cx="6940500" cy="571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350" y="1756448"/>
            <a:ext cx="6399300" cy="3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2561100" y="5517100"/>
            <a:ext cx="4217400" cy="1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공영주차장(유료) : 25개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공영주차장(무료) : 218개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민영주차장 : 73개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1091836" y="976312"/>
            <a:ext cx="3480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AutoNum type="arabicPeriod"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현황분석</a:t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0" y="1098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1372350" y="1756575"/>
            <a:ext cx="6472800" cy="3669000"/>
          </a:xfrm>
          <a:prstGeom prst="rect">
            <a:avLst/>
          </a:prstGeom>
          <a:noFill/>
          <a:ln w="571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4">
            <a:alphaModFix/>
          </a:blip>
          <a:srcRect r="24442" b="2381"/>
          <a:stretch/>
        </p:blipFill>
        <p:spPr>
          <a:xfrm>
            <a:off x="5338650" y="5625825"/>
            <a:ext cx="3238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8638" y="6025875"/>
            <a:ext cx="3238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8650" y="6416400"/>
            <a:ext cx="323850" cy="441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2137925"/>
            <a:ext cx="7886701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1091822" y="976300"/>
            <a:ext cx="4552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ko-KR" sz="140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3 데이터수집 및 전처리</a:t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>
            <a:off x="0" y="1098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378775" y="1643438"/>
            <a:ext cx="21738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[정형데이터]</a:t>
            </a:r>
            <a:endParaRPr sz="23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/>
        </p:nvSpPr>
        <p:spPr>
          <a:xfrm>
            <a:off x="1523625" y="5892715"/>
            <a:ext cx="6303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200" b="1" i="0" u="none" strike="noStrike" cap="none">
                <a:solidFill>
                  <a:srgbClr val="2A526E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사업체수</a:t>
            </a:r>
            <a:r>
              <a:rPr lang="ko-KR" sz="2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r>
              <a:rPr lang="ko-KR" sz="2200" b="1" i="0" u="none" strike="noStrike" cap="none">
                <a:solidFill>
                  <a:srgbClr val="2A526E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카드이용자 수</a:t>
            </a:r>
            <a:r>
              <a:rPr lang="ko-KR" sz="2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r>
              <a:rPr lang="ko-KR" sz="2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200" b="1" i="0" u="none" strike="noStrike" cap="none">
                <a:solidFill>
                  <a:srgbClr val="2A526E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와이파이 접속자 수</a:t>
            </a:r>
            <a:endParaRPr sz="2200" b="1" i="0" u="none" strike="noStrike" cap="none">
              <a:solidFill>
                <a:srgbClr val="2A526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625" y="1824875"/>
            <a:ext cx="6096725" cy="38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1091836" y="976312"/>
            <a:ext cx="3480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4. 상관분석 결과</a:t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0" y="1098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1792120" y="2260291"/>
            <a:ext cx="11622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주차 수요량</a:t>
            </a:r>
            <a:endParaRPr sz="1400" b="1" i="0" u="none" strike="noStrike" cap="none">
              <a:solidFill>
                <a:schemeClr val="dk1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3437917" y="3314215"/>
            <a:ext cx="938140" cy="22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와이파이 접속자수</a:t>
            </a:r>
            <a:endParaRPr sz="1400" b="1" i="0" u="none" strike="noStrike" cap="none">
              <a:solidFill>
                <a:srgbClr val="00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4816200" y="4234475"/>
            <a:ext cx="14727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카드이용자수</a:t>
            </a:r>
            <a:endParaRPr sz="1400" b="1" i="0" u="none" strike="noStrike" cap="none">
              <a:solidFill>
                <a:srgbClr val="00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6471634" y="5189525"/>
            <a:ext cx="16455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사업체수</a:t>
            </a:r>
            <a:endParaRPr sz="1400" b="1" i="0" u="none" strike="noStrike" cap="none">
              <a:solidFill>
                <a:srgbClr val="00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/>
        </p:nvSpPr>
        <p:spPr>
          <a:xfrm>
            <a:off x="5627725" y="3134663"/>
            <a:ext cx="3480300" cy="16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변수들의 범위가 같은 크기를 갖도록 </a:t>
            </a:r>
            <a:r>
              <a:rPr lang="ko-KR" sz="25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스케일링</a:t>
            </a:r>
            <a:r>
              <a:rPr lang="ko-KR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진행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1091836" y="976312"/>
            <a:ext cx="3480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4. 군집분석 (1)</a:t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0" y="1098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1" name="Google Shape;241;p30"/>
          <p:cNvGraphicFramePr/>
          <p:nvPr/>
        </p:nvGraphicFramePr>
        <p:xfrm>
          <a:off x="266063" y="172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{EF0D7902-C7AF-4DBC-860E-20EE43B9590B}</a:tableStyleId>
              </a:tblPr>
              <a:tblGrid>
                <a:gridCol w="108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주차수요량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카드</a:t>
                      </a:r>
                      <a:endParaRPr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이용자수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사업체수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WIFI 접속자수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2.6685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1.9552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2.8225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2.1673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1.2739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1.7848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1.5498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1.0259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1.1045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1.9722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1.4421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2.2023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1.3895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0.3074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0.2210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-0.4805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-0.2765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-0.3333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0.0094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-0.8174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0.6486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1.1795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-0.1498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0.5744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0.08122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0.3358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-0.0683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-0.0587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0.0806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0.4421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0.8571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1.3645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-0.4654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-0.6407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-0.2618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-0.7386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0.1188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-001799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-0.1778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0.0276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050" y="1792647"/>
            <a:ext cx="7886700" cy="362440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1614100" y="6059600"/>
            <a:ext cx="6192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inertia value값에 의해 </a:t>
            </a:r>
            <a:r>
              <a:rPr lang="ko-KR" sz="25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적정 군집수는 3개</a:t>
            </a:r>
            <a:endParaRPr sz="2500" b="1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2660025" y="4112150"/>
            <a:ext cx="509100" cy="509100"/>
          </a:xfrm>
          <a:prstGeom prst="donut">
            <a:avLst>
              <a:gd name="adj" fmla="val 4721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1091836" y="976312"/>
            <a:ext cx="3480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4. 군집분석 (2)</a:t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0" y="1098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6750850" y="5334675"/>
            <a:ext cx="18504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500" b="1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* X축 : 응집(Inertia)</a:t>
            </a:r>
            <a:endParaRPr sz="1500" b="1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 * Y축 : 군집 수</a:t>
            </a:r>
            <a:endParaRPr sz="1500" b="1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289552" y="1309995"/>
            <a:ext cx="8565000" cy="4404300"/>
          </a:xfrm>
          <a:prstGeom prst="rect">
            <a:avLst/>
          </a:prstGeom>
          <a:noFill/>
          <a:ln w="1905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182880" y="1169670"/>
            <a:ext cx="1760220" cy="678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0" y="1098913"/>
            <a:ext cx="1706880" cy="596537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500" b="1" i="0" u="none" strike="noStrike" cap="none">
                <a:solidFill>
                  <a:schemeClr val="lt1"/>
                </a:solidFill>
              </a:rPr>
              <a:t>목차</a:t>
            </a:r>
            <a:endParaRPr sz="21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445033" y="1770845"/>
            <a:ext cx="525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300" b="1" i="0" u="none" strike="noStrike" cap="none">
                <a:solidFill>
                  <a:srgbClr val="1F4E79"/>
                </a:solidFill>
                <a:latin typeface="Calibri"/>
                <a:ea typeface="Calibri"/>
                <a:cs typeface="Calibri"/>
                <a:sym typeface="Calibri"/>
              </a:rPr>
              <a:t>I. 프로젝트 개요</a:t>
            </a:r>
            <a:endParaRPr sz="2300" b="1" i="0" u="none" strike="noStrike" cap="none">
              <a:solidFill>
                <a:srgbClr val="1F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445088" y="2486686"/>
            <a:ext cx="525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300" b="1" i="0" u="none" strike="noStrike" cap="none">
                <a:solidFill>
                  <a:srgbClr val="1F4E79"/>
                </a:solidFill>
                <a:latin typeface="Calibri"/>
                <a:ea typeface="Calibri"/>
                <a:cs typeface="Calibri"/>
                <a:sym typeface="Calibri"/>
              </a:rPr>
              <a:t>II. 데이터 및 모델 개요</a:t>
            </a:r>
            <a:endParaRPr sz="2300" b="1" i="0" u="none" strike="noStrike" cap="none">
              <a:solidFill>
                <a:srgbClr val="1F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445145" y="3327525"/>
            <a:ext cx="525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300" b="1" i="0" u="none" strike="noStrike" cap="none">
                <a:solidFill>
                  <a:srgbClr val="1F4E79"/>
                </a:solidFill>
                <a:latin typeface="Calibri"/>
                <a:ea typeface="Calibri"/>
                <a:cs typeface="Calibri"/>
                <a:sym typeface="Calibri"/>
              </a:rPr>
              <a:t>III. 분석 프로세스</a:t>
            </a:r>
            <a:endParaRPr sz="2300" b="1" i="0" u="none" strike="noStrike" cap="none">
              <a:solidFill>
                <a:srgbClr val="1F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1445150" y="4151339"/>
            <a:ext cx="3054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300" b="1" i="0" u="none" strike="noStrike" cap="none">
                <a:solidFill>
                  <a:srgbClr val="1F4E79"/>
                </a:solidFill>
                <a:latin typeface="Calibri"/>
                <a:ea typeface="Calibri"/>
                <a:cs typeface="Calibri"/>
                <a:sym typeface="Calibri"/>
              </a:rPr>
              <a:t>Ⅳ. 분석결과</a:t>
            </a:r>
            <a:endParaRPr sz="2300" b="0" i="0" u="none" strike="noStrike" cap="none">
              <a:solidFill>
                <a:srgbClr val="1F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br>
              <a:rPr lang="ko-KR"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6264875" y="3647250"/>
            <a:ext cx="2013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F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br>
              <a:rPr lang="ko-KR"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1364475" y="4996971"/>
            <a:ext cx="3054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300" b="1" i="0" u="none" strike="noStrike" cap="none">
                <a:solidFill>
                  <a:srgbClr val="1F4E79"/>
                </a:solidFill>
                <a:latin typeface="Calibri"/>
                <a:ea typeface="Calibri"/>
                <a:cs typeface="Calibri"/>
                <a:sym typeface="Calibri"/>
              </a:rPr>
              <a:t>Ⅴ. 분석 활용 방안</a:t>
            </a:r>
            <a:endParaRPr sz="2300" b="0" i="0" u="none" strike="noStrike" cap="none">
              <a:solidFill>
                <a:srgbClr val="1F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br>
              <a:rPr lang="ko-KR"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4643600" y="2753275"/>
            <a:ext cx="3521100" cy="22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3600" y="1695439"/>
            <a:ext cx="3521100" cy="365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/>
          </a:blip>
          <a:srcRect t="3053"/>
          <a:stretch/>
        </p:blipFill>
        <p:spPr>
          <a:xfrm>
            <a:off x="732825" y="1731050"/>
            <a:ext cx="3377250" cy="44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/>
        </p:nvSpPr>
        <p:spPr>
          <a:xfrm>
            <a:off x="6078825" y="3683911"/>
            <a:ext cx="30369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500" b="1" i="0" u="none" strike="noStrike" cap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3개의 군집으로</a:t>
            </a:r>
            <a:endParaRPr sz="2500" b="1" i="0" u="none" strike="noStrike" cap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500" b="1" i="0" u="none" strike="noStrike" cap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분류</a:t>
            </a:r>
            <a:endParaRPr sz="2100" b="1" i="0" u="none" strike="noStrike" cap="non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 txBox="1">
            <a:spLocks noGrp="1"/>
          </p:cNvSpPr>
          <p:nvPr>
            <p:ph type="title"/>
          </p:nvPr>
        </p:nvSpPr>
        <p:spPr>
          <a:xfrm>
            <a:off x="1091836" y="976312"/>
            <a:ext cx="3480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4. 군집분석 결과 (3)</a:t>
            </a: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0" y="1098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732825" y="1731050"/>
            <a:ext cx="5346000" cy="4460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76200" cap="flat" cmpd="sng">
            <a:solidFill>
              <a:srgbClr val="2A52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/>
        </p:nvSpPr>
        <p:spPr>
          <a:xfrm>
            <a:off x="4110893" y="2375878"/>
            <a:ext cx="6564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3268785" y="3411544"/>
            <a:ext cx="6564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5702689" y="2483028"/>
            <a:ext cx="3071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1091836" y="976312"/>
            <a:ext cx="3480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4. 군집분석 결과 (4)</a:t>
            </a: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0" y="1098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4011500" y="4552450"/>
            <a:ext cx="1476000" cy="947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A52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2747001" y="5646525"/>
            <a:ext cx="40050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500" b="1" i="0" u="none" strike="noStrike" cap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이도동, 연동, 노형동이 같은 그룹으로 분류</a:t>
            </a:r>
            <a:endParaRPr sz="2500" b="1" i="0" u="none" strike="noStrike" cap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" y="1692075"/>
            <a:ext cx="799147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1513575" y="3777250"/>
            <a:ext cx="1125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Calibri"/>
                <a:ea typeface="Calibri"/>
                <a:cs typeface="Calibri"/>
                <a:sym typeface="Calibri"/>
              </a:rPr>
              <a:t>사업체수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616150" y="2210100"/>
            <a:ext cx="191400" cy="1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Calibri"/>
                <a:ea typeface="Calibri"/>
                <a:cs typeface="Calibri"/>
                <a:sym typeface="Calibri"/>
              </a:rPr>
              <a:t>주차수요량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3925275" y="3777250"/>
            <a:ext cx="1593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Calibri"/>
                <a:ea typeface="Calibri"/>
                <a:cs typeface="Calibri"/>
                <a:sym typeface="Calibri"/>
              </a:rPr>
              <a:t>카드사용자수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6441450" y="3777250"/>
            <a:ext cx="15939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Calibri"/>
                <a:ea typeface="Calibri"/>
                <a:cs typeface="Calibri"/>
                <a:sym typeface="Calibri"/>
              </a:rPr>
              <a:t>wifi접속자수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/>
          <p:nvPr/>
        </p:nvSpPr>
        <p:spPr>
          <a:xfrm>
            <a:off x="76200" y="5259996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1091819" y="517075"/>
            <a:ext cx="52839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4. 다중선형 회귀분석 결과 (1)</a:t>
            </a:r>
            <a:endParaRPr/>
          </a:p>
        </p:txBody>
      </p:sp>
      <p:sp>
        <p:nvSpPr>
          <p:cNvPr id="283" name="Google Shape;283;p34"/>
          <p:cNvSpPr/>
          <p:nvPr/>
        </p:nvSpPr>
        <p:spPr>
          <a:xfrm>
            <a:off x="0" y="660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0" y="1465313"/>
            <a:ext cx="5922675" cy="28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/>
          <p:nvPr/>
        </p:nvSpPr>
        <p:spPr>
          <a:xfrm>
            <a:off x="1535000" y="1575850"/>
            <a:ext cx="1137300" cy="38781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/>
          <p:nvPr/>
        </p:nvSpPr>
        <p:spPr>
          <a:xfrm>
            <a:off x="5038850" y="1637225"/>
            <a:ext cx="1470900" cy="2554500"/>
          </a:xfrm>
          <a:prstGeom prst="rightArrowCallout">
            <a:avLst>
              <a:gd name="adj1" fmla="val 25000"/>
              <a:gd name="adj2" fmla="val 24211"/>
              <a:gd name="adj3" fmla="val 25000"/>
              <a:gd name="adj4" fmla="val 6084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0" y="5600000"/>
            <a:ext cx="6065450" cy="8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/>
        </p:nvSpPr>
        <p:spPr>
          <a:xfrm>
            <a:off x="6509750" y="2346725"/>
            <a:ext cx="25275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사업체수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&gt;카드이용자수 순으로 영향이 크다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4039625" y="4274488"/>
            <a:ext cx="2228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Calibri"/>
                <a:ea typeface="Calibri"/>
                <a:cs typeface="Calibri"/>
                <a:sym typeface="Calibri"/>
              </a:rPr>
              <a:t>*p-value : 5.384e-07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/>
        </p:nvSpPr>
        <p:spPr>
          <a:xfrm>
            <a:off x="5994400" y="2010406"/>
            <a:ext cx="27331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650" y="1315751"/>
            <a:ext cx="5974275" cy="533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 t="-4216" r="33670"/>
          <a:stretch/>
        </p:blipFill>
        <p:spPr>
          <a:xfrm>
            <a:off x="6539652" y="2505073"/>
            <a:ext cx="2604350" cy="192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1091826" y="561000"/>
            <a:ext cx="51591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4. 다중선형 회귀분석 결과 (2)</a:t>
            </a:r>
            <a:endParaRPr/>
          </a:p>
        </p:txBody>
      </p:sp>
      <p:sp>
        <p:nvSpPr>
          <p:cNvPr id="298" name="Google Shape;298;p35"/>
          <p:cNvSpPr/>
          <p:nvPr/>
        </p:nvSpPr>
        <p:spPr>
          <a:xfrm>
            <a:off x="0" y="6836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6615725" y="2450502"/>
            <a:ext cx="2452200" cy="2031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599" y="1366525"/>
            <a:ext cx="8402825" cy="51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>
            <a:spLocks noGrp="1"/>
          </p:cNvSpPr>
          <p:nvPr>
            <p:ph type="title"/>
          </p:nvPr>
        </p:nvSpPr>
        <p:spPr>
          <a:xfrm>
            <a:off x="1091820" y="602750"/>
            <a:ext cx="50562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4. 다중선형 회귀분석 결과 (3)</a:t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0" y="72536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350">
                <a:solidFill>
                  <a:schemeClr val="lt1"/>
                </a:solidFill>
              </a:rPr>
              <a:t>3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/>
        </p:nvSpPr>
        <p:spPr>
          <a:xfrm>
            <a:off x="2680477" y="1670350"/>
            <a:ext cx="3889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최적 입지 선정 과정</a:t>
            </a:r>
            <a:endParaRPr sz="2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4961724" y="1722790"/>
            <a:ext cx="5889642" cy="31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5415900" y="5742250"/>
            <a:ext cx="37281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ko-KR" sz="2100" b="1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파란점</a:t>
            </a: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전체 주차장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ko-KR" sz="2100" b="1" i="0" u="none" strike="noStrike" cap="none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노란점</a:t>
            </a: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1차 필터링 결과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7"/>
          <p:cNvSpPr txBox="1">
            <a:spLocks noGrp="1"/>
          </p:cNvSpPr>
          <p:nvPr>
            <p:ph type="title"/>
          </p:nvPr>
        </p:nvSpPr>
        <p:spPr>
          <a:xfrm>
            <a:off x="1091820" y="581525"/>
            <a:ext cx="4959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분석결과 - QGIS 시각화</a:t>
            </a:r>
            <a:endParaRPr/>
          </a:p>
        </p:txBody>
      </p:sp>
      <p:sp>
        <p:nvSpPr>
          <p:cNvPr id="315" name="Google Shape;315;p37"/>
          <p:cNvSpPr/>
          <p:nvPr/>
        </p:nvSpPr>
        <p:spPr>
          <a:xfrm>
            <a:off x="0" y="72536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3" y="2287050"/>
            <a:ext cx="75723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/>
        </p:nvSpPr>
        <p:spPr>
          <a:xfrm>
            <a:off x="2680477" y="1670350"/>
            <a:ext cx="3889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최적 입지 선정 과정</a:t>
            </a:r>
            <a:endParaRPr sz="2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4961724" y="1722790"/>
            <a:ext cx="588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 t="-1510" b="1510"/>
          <a:stretch/>
        </p:blipFill>
        <p:spPr>
          <a:xfrm>
            <a:off x="785113" y="2287800"/>
            <a:ext cx="7573774" cy="29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/>
        </p:nvSpPr>
        <p:spPr>
          <a:xfrm>
            <a:off x="5415900" y="5604150"/>
            <a:ext cx="37281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ko-KR" sz="2100" b="1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파란점</a:t>
            </a: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전체 주차장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ko-KR" sz="2100" b="1" i="0" u="none" strike="noStrike" cap="none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노란점</a:t>
            </a: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1차 필터링 결과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ko-KR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빨간점</a:t>
            </a: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최종 선정 입지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8"/>
          <p:cNvSpPr txBox="1">
            <a:spLocks noGrp="1"/>
          </p:cNvSpPr>
          <p:nvPr>
            <p:ph type="title"/>
          </p:nvPr>
        </p:nvSpPr>
        <p:spPr>
          <a:xfrm>
            <a:off x="1091820" y="581525"/>
            <a:ext cx="4959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분석결과 - QGIS 시각화</a:t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0" y="72536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/>
          <p:nvPr/>
        </p:nvSpPr>
        <p:spPr>
          <a:xfrm>
            <a:off x="861237" y="266507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9"/>
          <p:cNvSpPr/>
          <p:nvPr/>
        </p:nvSpPr>
        <p:spPr>
          <a:xfrm>
            <a:off x="194181" y="266507"/>
            <a:ext cx="12981299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950" y="1315612"/>
            <a:ext cx="7774093" cy="42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1091819" y="424100"/>
            <a:ext cx="53976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공영주차장 복층화 입지선정</a:t>
            </a:r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0" y="5467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4267725" y="5724550"/>
            <a:ext cx="48342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ko-KR" sz="2100" b="1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파란</a:t>
            </a:r>
            <a:r>
              <a:rPr lang="ko-KR" sz="21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선</a:t>
            </a: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ko-KR" sz="2100" b="1">
                <a:latin typeface="Calibri"/>
                <a:ea typeface="Calibri"/>
                <a:cs typeface="Calibri"/>
                <a:sym typeface="Calibri"/>
              </a:rPr>
              <a:t>도로망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ko-KR" sz="2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붉은 온도지도</a:t>
            </a:r>
            <a:r>
              <a:rPr lang="ko-KR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POI (Point Of Interest)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ko-KR" sz="2100" b="1" i="0" u="none" strike="noStrike" cap="none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노란점</a:t>
            </a:r>
            <a:r>
              <a:rPr lang="ko-KR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ko-KR" sz="2100" b="1">
                <a:latin typeface="Calibri"/>
                <a:ea typeface="Calibri"/>
                <a:cs typeface="Calibri"/>
                <a:sym typeface="Calibri"/>
              </a:rPr>
              <a:t>최종 선정된 입지 (4곳)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40"/>
          <p:cNvCxnSpPr/>
          <p:nvPr/>
        </p:nvCxnSpPr>
        <p:spPr>
          <a:xfrm>
            <a:off x="1243148" y="3741441"/>
            <a:ext cx="6657703" cy="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40"/>
          <p:cNvSpPr/>
          <p:nvPr/>
        </p:nvSpPr>
        <p:spPr>
          <a:xfrm>
            <a:off x="1243149" y="1826954"/>
            <a:ext cx="6657702" cy="1430889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분석 활용방안</a:t>
            </a:r>
            <a:endParaRPr sz="5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0"/>
          <p:cNvSpPr/>
          <p:nvPr/>
        </p:nvSpPr>
        <p:spPr>
          <a:xfrm>
            <a:off x="3382528" y="4087275"/>
            <a:ext cx="26121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444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ko-KR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444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ko-KR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활용방안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1"/>
          <p:cNvPicPr preferRelativeResize="0"/>
          <p:nvPr/>
        </p:nvPicPr>
        <p:blipFill rotWithShape="1">
          <a:blip r:embed="rId3">
            <a:alphaModFix/>
          </a:blip>
          <a:srcRect l="-1878" t="-2870" r="-1310"/>
          <a:stretch/>
        </p:blipFill>
        <p:spPr>
          <a:xfrm>
            <a:off x="178375" y="1217145"/>
            <a:ext cx="8787251" cy="526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 txBox="1">
            <a:spLocks noGrp="1"/>
          </p:cNvSpPr>
          <p:nvPr>
            <p:ph type="title"/>
          </p:nvPr>
        </p:nvSpPr>
        <p:spPr>
          <a:xfrm>
            <a:off x="1091836" y="602762"/>
            <a:ext cx="3480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AutoNum type="arabicPeriod"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활용- 기대효과</a:t>
            </a:r>
            <a:endParaRPr/>
          </a:p>
        </p:txBody>
      </p:sp>
      <p:sp>
        <p:nvSpPr>
          <p:cNvPr id="350" name="Google Shape;350;p41"/>
          <p:cNvSpPr/>
          <p:nvPr/>
        </p:nvSpPr>
        <p:spPr>
          <a:xfrm>
            <a:off x="0" y="72536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5"/>
          <p:cNvCxnSpPr/>
          <p:nvPr/>
        </p:nvCxnSpPr>
        <p:spPr>
          <a:xfrm>
            <a:off x="1243147" y="3546132"/>
            <a:ext cx="6657703" cy="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15"/>
          <p:cNvSpPr/>
          <p:nvPr/>
        </p:nvSpPr>
        <p:spPr>
          <a:xfrm>
            <a:off x="1243148" y="1809958"/>
            <a:ext cx="6657702" cy="1430889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sz="5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3183188" y="4113606"/>
            <a:ext cx="27777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44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ko-KR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 배경</a:t>
            </a:r>
            <a:endParaRPr sz="3100" b="1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-444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ko-KR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 목적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/>
        </p:nvSpPr>
        <p:spPr>
          <a:xfrm>
            <a:off x="103490" y="4702825"/>
            <a:ext cx="4474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marR="0" lvl="0" indent="-50800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제주도민과 자동차</a:t>
            </a:r>
            <a:endParaRPr sz="2500" b="1">
              <a:solidFill>
                <a:schemeClr val="dk1"/>
              </a:solidFill>
            </a:endParaRPr>
          </a:p>
          <a:p>
            <a:pPr marL="508000" marR="0" lvl="0" indent="-50800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이용자들을 위한 </a:t>
            </a:r>
            <a:r>
              <a:rPr lang="ko-KR"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복지 향상</a:t>
            </a:r>
            <a:endParaRPr sz="25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42"/>
          <p:cNvCxnSpPr/>
          <p:nvPr/>
        </p:nvCxnSpPr>
        <p:spPr>
          <a:xfrm>
            <a:off x="925825" y="1768029"/>
            <a:ext cx="7292400" cy="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7" name="Google Shape;357;p42"/>
          <p:cNvSpPr txBox="1">
            <a:spLocks noGrp="1"/>
          </p:cNvSpPr>
          <p:nvPr>
            <p:ph type="title"/>
          </p:nvPr>
        </p:nvSpPr>
        <p:spPr>
          <a:xfrm>
            <a:off x="1091836" y="943837"/>
            <a:ext cx="3480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AutoNum type="arabicPeriod"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활용- 기대효과</a:t>
            </a: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0" y="1066438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4740900" y="4850550"/>
            <a:ext cx="39696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 b="1">
                <a:solidFill>
                  <a:schemeClr val="dk1"/>
                </a:solidFill>
              </a:rPr>
              <a:t>공영주차장 활성화로 경제적 </a:t>
            </a:r>
            <a:r>
              <a:rPr lang="ko-KR" sz="2500" b="1">
                <a:solidFill>
                  <a:srgbClr val="4472C4"/>
                </a:solidFill>
              </a:rPr>
              <a:t>이익 발생  </a:t>
            </a:r>
            <a:endParaRPr sz="2500" b="1">
              <a:solidFill>
                <a:srgbClr val="4472C4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5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9036" y="2505738"/>
            <a:ext cx="2121927" cy="1974863"/>
          </a:xfrm>
          <a:prstGeom prst="rect">
            <a:avLst/>
          </a:prstGeom>
          <a:noFill/>
          <a:ln w="57150" cap="flat" cmpd="sng">
            <a:solidFill>
              <a:srgbClr val="31538F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361" name="Google Shape;36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0711" y="2505750"/>
            <a:ext cx="1905569" cy="1974862"/>
          </a:xfrm>
          <a:prstGeom prst="rect">
            <a:avLst/>
          </a:prstGeom>
          <a:noFill/>
          <a:ln w="57150" cap="flat" cmpd="sng">
            <a:solidFill>
              <a:srgbClr val="31538F"/>
            </a:solidFill>
            <a:prstDash val="solid"/>
            <a:miter lim="8000"/>
            <a:headEnd type="none" w="sm" len="sm"/>
            <a:tailEnd type="none" w="sm" len="sm"/>
          </a:ln>
        </p:spPr>
      </p:pic>
      <p:cxnSp>
        <p:nvCxnSpPr>
          <p:cNvPr id="362" name="Google Shape;362;p42"/>
          <p:cNvCxnSpPr/>
          <p:nvPr/>
        </p:nvCxnSpPr>
        <p:spPr>
          <a:xfrm>
            <a:off x="4565700" y="2150250"/>
            <a:ext cx="12600" cy="379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3" descr="ê´ë ¨ ì´ë¯¸ì§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771" y="1877274"/>
            <a:ext cx="763905" cy="76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 descr="ê´ë ¨ ì´ë¯¸ì§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4972" y="3329943"/>
            <a:ext cx="740009" cy="74000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/>
          <p:nvPr/>
        </p:nvSpPr>
        <p:spPr>
          <a:xfrm>
            <a:off x="1824575" y="1877275"/>
            <a:ext cx="6963600" cy="975300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lang="ko-KR" sz="6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r>
              <a:rPr lang="ko-KR" sz="1450" b="1" i="0" u="none" strike="noStrike" cap="non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050" b="1" i="0" u="none" strike="noStrike" cap="none">
                <a:latin typeface="Calibri"/>
                <a:ea typeface="Calibri"/>
                <a:cs typeface="Calibri"/>
                <a:sym typeface="Calibri"/>
              </a:rPr>
              <a:t>주차난 해소로 불법주정차 관련 교통사고가 줄었어</a:t>
            </a:r>
            <a:r>
              <a:rPr lang="ko-KR" sz="2050" b="1">
                <a:latin typeface="Calibri"/>
                <a:ea typeface="Calibri"/>
                <a:cs typeface="Calibri"/>
                <a:sym typeface="Calibri"/>
              </a:rPr>
              <a:t>요</a:t>
            </a:r>
            <a:r>
              <a:rPr lang="ko-KR" sz="2050" b="1" i="0" u="none" strike="noStrike" cap="none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ko-KR" sz="6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60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1011435" y="3325330"/>
            <a:ext cx="6418800" cy="975300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lang="ko-KR" sz="6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r>
              <a:rPr lang="ko-KR" sz="2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050" b="1" i="0" u="none" strike="noStrike" cap="none">
                <a:latin typeface="Calibri"/>
                <a:ea typeface="Calibri"/>
                <a:cs typeface="Calibri"/>
                <a:sym typeface="Calibri"/>
              </a:rPr>
              <a:t>공영주차장 복층화 이후 주차난이 완화되었어요!</a:t>
            </a:r>
            <a:r>
              <a:rPr lang="ko-KR" sz="6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605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784080" y="5240839"/>
            <a:ext cx="93807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43"/>
          <p:cNvCxnSpPr/>
          <p:nvPr/>
        </p:nvCxnSpPr>
        <p:spPr>
          <a:xfrm>
            <a:off x="785095" y="6116879"/>
            <a:ext cx="7573800" cy="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3"/>
          <p:cNvSpPr txBox="1"/>
          <p:nvPr/>
        </p:nvSpPr>
        <p:spPr>
          <a:xfrm>
            <a:off x="834875" y="3003250"/>
            <a:ext cx="9897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7531275" y="4146213"/>
            <a:ext cx="1127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지역 거주민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3"/>
          <p:cNvSpPr/>
          <p:nvPr/>
        </p:nvSpPr>
        <p:spPr>
          <a:xfrm>
            <a:off x="1940110" y="4773380"/>
            <a:ext cx="6418800" cy="975300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</a:pPr>
            <a:r>
              <a:rPr lang="ko-KR" sz="6200" b="1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r>
              <a:rPr lang="ko-KR" sz="2050" b="1" i="0" u="none" strike="noStrike" cap="none">
                <a:latin typeface="Calibri"/>
                <a:ea typeface="Calibri"/>
                <a:cs typeface="Calibri"/>
                <a:sym typeface="Calibri"/>
              </a:rPr>
              <a:t>주차할 공간이 늘어나 주차가 편리해졌어요^</a:t>
            </a:r>
            <a:r>
              <a:rPr lang="ko-KR" sz="2050" b="1"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ko-KR" sz="2050" b="1" i="0" u="none" strike="noStrike" cap="none">
                <a:latin typeface="Calibri"/>
                <a:ea typeface="Calibri"/>
                <a:cs typeface="Calibri"/>
                <a:sym typeface="Calibri"/>
              </a:rPr>
              <a:t>^</a:t>
            </a:r>
            <a:r>
              <a:rPr lang="ko-KR" sz="6200" b="1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165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43" descr="ê´ë ¨ ì´ë¯¸ì§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771" y="4611199"/>
            <a:ext cx="763905" cy="76390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 txBox="1"/>
          <p:nvPr/>
        </p:nvSpPr>
        <p:spPr>
          <a:xfrm>
            <a:off x="710525" y="5310113"/>
            <a:ext cx="123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marR="0" lvl="0" indent="-508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주차장 이용자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-1708100" y="4216375"/>
            <a:ext cx="938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925916" y="2700450"/>
            <a:ext cx="8076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지자체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3"/>
          <p:cNvSpPr txBox="1">
            <a:spLocks noGrp="1"/>
          </p:cNvSpPr>
          <p:nvPr>
            <p:ph type="title"/>
          </p:nvPr>
        </p:nvSpPr>
        <p:spPr>
          <a:xfrm>
            <a:off x="1091836" y="602762"/>
            <a:ext cx="3480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2. 활용방안</a:t>
            </a:r>
            <a:endParaRPr/>
          </a:p>
        </p:txBody>
      </p:sp>
      <p:sp>
        <p:nvSpPr>
          <p:cNvPr id="381" name="Google Shape;381;p43"/>
          <p:cNvSpPr/>
          <p:nvPr/>
        </p:nvSpPr>
        <p:spPr>
          <a:xfrm>
            <a:off x="0" y="72536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>
            <a:spLocks noGrp="1"/>
          </p:cNvSpPr>
          <p:nvPr>
            <p:ph type="ctrTitle"/>
          </p:nvPr>
        </p:nvSpPr>
        <p:spPr>
          <a:xfrm>
            <a:off x="1143000" y="2471094"/>
            <a:ext cx="6858000" cy="112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4400"/>
              <a:buFont typeface="Calibri"/>
              <a:buNone/>
            </a:pPr>
            <a:r>
              <a:rPr lang="ko-KR" sz="4400" b="1">
                <a:solidFill>
                  <a:srgbClr val="1F4E79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b="1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4"/>
          <p:cNvSpPr/>
          <p:nvPr/>
        </p:nvSpPr>
        <p:spPr>
          <a:xfrm>
            <a:off x="0" y="1098913"/>
            <a:ext cx="1254035" cy="326572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2020. 09. 25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44"/>
          <p:cNvCxnSpPr/>
          <p:nvPr/>
        </p:nvCxnSpPr>
        <p:spPr>
          <a:xfrm>
            <a:off x="1343298" y="3943350"/>
            <a:ext cx="6657703" cy="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ctrTitle"/>
          </p:nvPr>
        </p:nvSpPr>
        <p:spPr>
          <a:xfrm>
            <a:off x="685800" y="578302"/>
            <a:ext cx="7772400" cy="97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출처</a:t>
            </a: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subTitle" idx="1"/>
          </p:nvPr>
        </p:nvSpPr>
        <p:spPr>
          <a:xfrm>
            <a:off x="60425" y="2175450"/>
            <a:ext cx="9144000" cy="308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ko-KR" sz="2000" u="sng">
                <a:solidFill>
                  <a:schemeClr val="hlink"/>
                </a:solidFill>
                <a:hlinkClick r:id="rId3"/>
              </a:rPr>
              <a:t>https://jejumbc.com/article/0bVToqZ3pir3</a:t>
            </a:r>
            <a:endParaRPr/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ko-KR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http://www.jemin.com/news/articleView.html?idxno=656705</a:t>
            </a:r>
            <a:endParaRPr sz="2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ko-KR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https://www.huffingtonpost.kr/entry/story_kr_5c0e150de4b0a606a9aa32a0</a:t>
            </a:r>
            <a:endParaRPr sz="2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ko-KR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https://www.jejusi.go.kr/field/traffic/parkingmap.do</a:t>
            </a:r>
            <a:endParaRPr sz="2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791525" y="1062875"/>
            <a:ext cx="7465200" cy="4390500"/>
          </a:xfrm>
          <a:prstGeom prst="rect">
            <a:avLst/>
          </a:prstGeom>
          <a:noFill/>
          <a:ln w="571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KakaoTalk_20200923_191411432">
            <a:hlinkClick r:id="" action="ppaction://media"/>
            <a:extLst>
              <a:ext uri="{FF2B5EF4-FFF2-40B4-BE49-F238E27FC236}">
                <a16:creationId xmlns:a16="http://schemas.microsoft.com/office/drawing/2014/main" id="{9A90A031-1626-43CD-BD84-9573B5D4C8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400" y="1190797"/>
            <a:ext cx="7369450" cy="4134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1091836" y="977218"/>
            <a:ext cx="3480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1. 개요 – 분석 배경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4887325" y="1767111"/>
            <a:ext cx="323400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526E"/>
              </a:buClr>
              <a:buSzPts val="2300"/>
              <a:buFont typeface="Noto Sans Symbols"/>
              <a:buChar char="▪"/>
            </a:pPr>
            <a:r>
              <a:rPr lang="ko-KR" sz="2300">
                <a:solidFill>
                  <a:srgbClr val="2A526E"/>
                </a:solidFill>
                <a:latin typeface="Arial"/>
                <a:ea typeface="Arial"/>
                <a:cs typeface="Arial"/>
                <a:sym typeface="Arial"/>
              </a:rPr>
              <a:t>현황</a:t>
            </a:r>
            <a:endParaRPr sz="2300">
              <a:solidFill>
                <a:srgbClr val="2A526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526E"/>
              </a:buClr>
              <a:buSzPts val="2000"/>
              <a:buNone/>
            </a:pPr>
            <a:r>
              <a:rPr lang="ko-KR" sz="2300" b="1">
                <a:solidFill>
                  <a:srgbClr val="2A526E"/>
                </a:solidFill>
              </a:rPr>
              <a:t>제주시 주차문제 심각</a:t>
            </a:r>
            <a:endParaRPr sz="2300">
              <a:solidFill>
                <a:srgbClr val="2A526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300">
              <a:solidFill>
                <a:srgbClr val="2A526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526E"/>
              </a:buClr>
              <a:buSzPts val="2300"/>
              <a:buFont typeface="Noto Sans Symbols"/>
              <a:buChar char="▪"/>
            </a:pPr>
            <a:r>
              <a:rPr lang="ko-KR" sz="2300">
                <a:solidFill>
                  <a:srgbClr val="2A526E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  <a:endParaRPr sz="2300">
              <a:solidFill>
                <a:srgbClr val="2A526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526E"/>
              </a:buClr>
              <a:buSzPts val="2000"/>
              <a:buNone/>
            </a:pPr>
            <a:r>
              <a:rPr lang="ko-KR" sz="2300" b="1">
                <a:solidFill>
                  <a:srgbClr val="2A526E"/>
                </a:solidFill>
              </a:rPr>
              <a:t>주차공간이 부족</a:t>
            </a:r>
            <a:endParaRPr sz="2300" b="1">
              <a:solidFill>
                <a:srgbClr val="2A526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solidFill>
                <a:srgbClr val="2A52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0" y="1098913"/>
            <a:ext cx="807720" cy="326572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1214985" y="1838770"/>
            <a:ext cx="3234000" cy="2149500"/>
          </a:xfrm>
          <a:prstGeom prst="rect">
            <a:avLst/>
          </a:prstGeom>
          <a:noFill/>
          <a:ln w="571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6097" y="1949271"/>
            <a:ext cx="3011775" cy="19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836" y="5365828"/>
            <a:ext cx="7600950" cy="13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687" y="4059945"/>
            <a:ext cx="7098626" cy="1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0" y="1098913"/>
            <a:ext cx="807720" cy="326572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1091836" y="976312"/>
            <a:ext cx="3480164" cy="61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 i="0" u="none" strike="noStrike" cap="none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1. 개요 – 분석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825" y="1590750"/>
            <a:ext cx="7032599" cy="50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1776412" y="1562583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9" descr="EMB000010e43b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950" y="1656650"/>
            <a:ext cx="7790850" cy="4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/>
          <p:nvPr/>
        </p:nvSpPr>
        <p:spPr>
          <a:xfrm>
            <a:off x="0" y="1098913"/>
            <a:ext cx="807600" cy="3267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091836" y="976312"/>
            <a:ext cx="3480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 i="0" u="none" strike="noStrike" cap="none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1. 개요 – 분석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091836" y="976312"/>
            <a:ext cx="3480164" cy="61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2700"/>
              <a:buFont typeface="Arial"/>
              <a:buNone/>
            </a:pPr>
            <a:r>
              <a:rPr lang="ko-KR" sz="2700" b="1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2. 개요 – 분석 목적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2053825" y="4884975"/>
            <a:ext cx="5811600" cy="16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526E"/>
              </a:buClr>
              <a:buSzPts val="2300"/>
              <a:buFont typeface="Noto Sans Symbols"/>
              <a:buChar char="▪"/>
            </a:pPr>
            <a:r>
              <a:rPr lang="ko-KR" sz="2300" b="1">
                <a:solidFill>
                  <a:srgbClr val="2A526E"/>
                </a:solidFill>
                <a:latin typeface="Calibri"/>
                <a:ea typeface="Calibri"/>
                <a:cs typeface="Calibri"/>
                <a:sym typeface="Calibri"/>
              </a:rPr>
              <a:t>주차난이 가장 심각한 지역을 선정</a:t>
            </a:r>
            <a:endParaRPr sz="2300" b="1">
              <a:solidFill>
                <a:srgbClr val="2A526E"/>
              </a:solidFill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300" b="1">
              <a:solidFill>
                <a:srgbClr val="2A52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526E"/>
              </a:buClr>
              <a:buSzPts val="2300"/>
              <a:buFont typeface="Noto Sans Symbols"/>
              <a:buChar char="▪"/>
            </a:pPr>
            <a:r>
              <a:rPr lang="ko-KR" sz="2300" b="1">
                <a:solidFill>
                  <a:srgbClr val="2A526E"/>
                </a:solidFill>
                <a:latin typeface="Calibri"/>
                <a:ea typeface="Calibri"/>
                <a:cs typeface="Calibri"/>
                <a:sym typeface="Calibri"/>
              </a:rPr>
              <a:t>기존에 있던 1층 공영주차장 3~4곳을 선정해 복층화</a:t>
            </a:r>
            <a:r>
              <a:rPr lang="ko-KR" sz="2300" b="1">
                <a:solidFill>
                  <a:srgbClr val="2A526E"/>
                </a:solidFill>
              </a:rPr>
              <a:t> 입지 선정</a:t>
            </a:r>
            <a:r>
              <a:rPr lang="ko-KR" sz="2300" b="1">
                <a:solidFill>
                  <a:srgbClr val="2A526E"/>
                </a:solidFill>
                <a:latin typeface="Calibri"/>
                <a:ea typeface="Calibri"/>
                <a:cs typeface="Calibri"/>
                <a:sym typeface="Calibri"/>
              </a:rPr>
              <a:t>예정</a:t>
            </a:r>
            <a:endParaRPr sz="2300" b="1">
              <a:solidFill>
                <a:srgbClr val="2A52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0" y="1098913"/>
            <a:ext cx="807720" cy="326572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88108" y="1656754"/>
            <a:ext cx="8121600" cy="3104700"/>
          </a:xfrm>
          <a:prstGeom prst="rect">
            <a:avLst/>
          </a:prstGeom>
          <a:noFill/>
          <a:ln w="571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2053813" y="3664237"/>
            <a:ext cx="691215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ko-KR"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13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l="-29" r="1007" b="7007"/>
          <a:stretch/>
        </p:blipFill>
        <p:spPr>
          <a:xfrm>
            <a:off x="1124866" y="1755028"/>
            <a:ext cx="6648079" cy="27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21"/>
          <p:cNvCxnSpPr/>
          <p:nvPr/>
        </p:nvCxnSpPr>
        <p:spPr>
          <a:xfrm>
            <a:off x="1343296" y="3482793"/>
            <a:ext cx="6657703" cy="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21"/>
          <p:cNvSpPr/>
          <p:nvPr/>
        </p:nvSpPr>
        <p:spPr>
          <a:xfrm>
            <a:off x="1343297" y="1518739"/>
            <a:ext cx="6657702" cy="1430889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및 모델 개요</a:t>
            </a:r>
            <a:endParaRPr sz="5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2117497" y="3523361"/>
            <a:ext cx="51093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444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ko-KR" sz="3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개요</a:t>
            </a:r>
            <a:endParaRPr lang="en-US" altLang="ko-KR" sz="3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>
              <a:spcBef>
                <a:spcPts val="2400"/>
              </a:spcBef>
              <a:buSzPts val="3100"/>
              <a:buFont typeface="Arial"/>
              <a:buChar char="•"/>
            </a:pPr>
            <a:r>
              <a:rPr lang="ko-KR" altLang="en-US" sz="3100" b="1" dirty="0"/>
              <a:t>활용 데이터 목록</a:t>
            </a:r>
            <a:endParaRPr sz="3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444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ko-KR" sz="3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 빅데이터 분석방법</a:t>
            </a:r>
            <a:endParaRPr sz="3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878</Words>
  <Application>Microsoft Office PowerPoint</Application>
  <PresentationFormat>화면 슬라이드 쇼(4:3)</PresentationFormat>
  <Paragraphs>233</Paragraphs>
  <Slides>33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Noto Sans Symbols</vt:lpstr>
      <vt:lpstr>Malgun Gothic</vt:lpstr>
      <vt:lpstr>Arial</vt:lpstr>
      <vt:lpstr>Calibri</vt:lpstr>
      <vt:lpstr>Impact</vt:lpstr>
      <vt:lpstr>Office 테마</vt:lpstr>
      <vt:lpstr>공영주차장 복층화 최적입지 분석 및 선정</vt:lpstr>
      <vt:lpstr>PowerPoint 프레젠테이션</vt:lpstr>
      <vt:lpstr>PowerPoint 프레젠테이션</vt:lpstr>
      <vt:lpstr>PowerPoint 프레젠테이션</vt:lpstr>
      <vt:lpstr>1. 개요 – 분석 배경</vt:lpstr>
      <vt:lpstr>PowerPoint 프레젠테이션</vt:lpstr>
      <vt:lpstr>PowerPoint 프레젠테이션</vt:lpstr>
      <vt:lpstr>2. 개요 – 분석 목적</vt:lpstr>
      <vt:lpstr>PowerPoint 프레젠테이션</vt:lpstr>
      <vt:lpstr>1. 모델 개요</vt:lpstr>
      <vt:lpstr>2. 활용 데이터 목록  - 지역 선정 • 부지 선정</vt:lpstr>
      <vt:lpstr>3. 주요 빅데이터 분석 방법</vt:lpstr>
      <vt:lpstr>PowerPoint 프레젠테이션</vt:lpstr>
      <vt:lpstr> 분석프로세스 </vt:lpstr>
      <vt:lpstr>현황분석</vt:lpstr>
      <vt:lpstr>2 • 3 데이터수집 및 전처리</vt:lpstr>
      <vt:lpstr>4. 상관분석 결과</vt:lpstr>
      <vt:lpstr>4. 군집분석 (1)</vt:lpstr>
      <vt:lpstr>4. 군집분석 (2)</vt:lpstr>
      <vt:lpstr>4. 군집분석 결과 (3)</vt:lpstr>
      <vt:lpstr>4. 군집분석 결과 (4)</vt:lpstr>
      <vt:lpstr>4. 다중선형 회귀분석 결과 (1)</vt:lpstr>
      <vt:lpstr>4. 다중선형 회귀분석 결과 (2)</vt:lpstr>
      <vt:lpstr>4. 다중선형 회귀분석 결과 (3)</vt:lpstr>
      <vt:lpstr>분석결과 - QGIS 시각화</vt:lpstr>
      <vt:lpstr>분석결과 - QGIS 시각화</vt:lpstr>
      <vt:lpstr>공영주차장 복층화 입지선정</vt:lpstr>
      <vt:lpstr>PowerPoint 프레젠테이션</vt:lpstr>
      <vt:lpstr>활용- 기대효과</vt:lpstr>
      <vt:lpstr>활용- 기대효과</vt:lpstr>
      <vt:lpstr>2. 활용방안</vt:lpstr>
      <vt:lpstr>감사합니다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공영주차장 복층화 최적입지 분석 및 선정</dc:title>
  <cp:lastModifiedBy>user</cp:lastModifiedBy>
  <cp:revision>2</cp:revision>
  <dcterms:modified xsi:type="dcterms:W3CDTF">2020-09-24T08:34:18Z</dcterms:modified>
</cp:coreProperties>
</file>